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00"/>
    <a:srgbClr val="000066"/>
    <a:srgbClr val="FF9900"/>
    <a:srgbClr val="990033"/>
    <a:srgbClr val="660066"/>
    <a:srgbClr val="80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ВЫ ПРОВОДИТЕ ВЫХОДНЫЕ В СЕМЬЕ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1770488723813701E-2"/>
          <c:y val="0.11494968559380903"/>
          <c:w val="0.87934741006011363"/>
          <c:h val="0.69539001523813826"/>
        </c:manualLayout>
      </c:layout>
      <c:bar3DChart>
        <c:barDir val="col"/>
        <c:grouping val="stack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Лист1!$B$1:$B$5</c:f>
              <c:strCache>
                <c:ptCount val="5"/>
                <c:pt idx="0">
                  <c:v>устали и хотят отдохнуть</c:v>
                </c:pt>
                <c:pt idx="1">
                  <c:v>ходят гулять в лес</c:v>
                </c:pt>
                <c:pt idx="2">
                  <c:v>ходят в магазины</c:v>
                </c:pt>
                <c:pt idx="3">
                  <c:v>ходят в гости</c:v>
                </c:pt>
                <c:pt idx="4">
                  <c:v>гуляют с ребенком</c:v>
                </c:pt>
              </c:strCache>
            </c:strRef>
          </c:cat>
          <c:val>
            <c:numRef>
              <c:f>Лист1!$C$1:$C$5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0-063E-4A7B-9A36-94DF8367B53F}"/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Лист1!$B$1:$B$5</c:f>
              <c:strCache>
                <c:ptCount val="5"/>
                <c:pt idx="0">
                  <c:v>устали и хотят отдохнуть</c:v>
                </c:pt>
                <c:pt idx="1">
                  <c:v>ходят гулять в лес</c:v>
                </c:pt>
                <c:pt idx="2">
                  <c:v>ходят в магазины</c:v>
                </c:pt>
                <c:pt idx="3">
                  <c:v>ходят в гости</c:v>
                </c:pt>
                <c:pt idx="4">
                  <c:v>гуляют с ребенком</c:v>
                </c:pt>
              </c:strCache>
            </c:strRef>
          </c:cat>
          <c:val>
            <c:numRef>
              <c:f>Лист1!$D$1:$D$5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063E-4A7B-9A36-94DF8367B53F}"/>
            </c:ext>
          </c:extLst>
        </c:ser>
        <c:ser>
          <c:idx val="2"/>
          <c:order val="2"/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Лист1!$B$1:$B$5</c:f>
              <c:strCache>
                <c:ptCount val="5"/>
                <c:pt idx="0">
                  <c:v>устали и хотят отдохнуть</c:v>
                </c:pt>
                <c:pt idx="1">
                  <c:v>ходят гулять в лес</c:v>
                </c:pt>
                <c:pt idx="2">
                  <c:v>ходят в магазины</c:v>
                </c:pt>
                <c:pt idx="3">
                  <c:v>ходят в гости</c:v>
                </c:pt>
                <c:pt idx="4">
                  <c:v>гуляют с ребенком</c:v>
                </c:pt>
              </c:strCache>
            </c:strRef>
          </c:cat>
          <c:val>
            <c:numRef>
              <c:f>Лист1!$E$1:$E$5</c:f>
              <c:numCache>
                <c:formatCode>0%</c:formatCode>
                <c:ptCount val="5"/>
                <c:pt idx="0">
                  <c:v>0.2</c:v>
                </c:pt>
                <c:pt idx="1">
                  <c:v>0.1</c:v>
                </c:pt>
                <c:pt idx="2">
                  <c:v>0.35000000000000031</c:v>
                </c:pt>
                <c:pt idx="3">
                  <c:v>0.2</c:v>
                </c:pt>
                <c:pt idx="4">
                  <c:v>0.15000000000000016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3E-4A7B-9A36-94DF8367B5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166784"/>
        <c:axId val="48168320"/>
        <c:axId val="0"/>
      </c:bar3DChart>
      <c:catAx>
        <c:axId val="4816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48168320"/>
        <c:crosses val="autoZero"/>
        <c:auto val="1"/>
        <c:lblAlgn val="ctr"/>
        <c:lblOffset val="100"/>
        <c:noMultiLvlLbl val="0"/>
      </c:catAx>
      <c:valAx>
        <c:axId val="48168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166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757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553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950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37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212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839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56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69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707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189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16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98276-4D26-4A4A-A5D3-515751F6864D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33C29-30E6-4FB2-BAF4-F7E81444B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hdphoto" Target="../media/hdphoto1.wdp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1.jpeg"/><Relationship Id="rId5" Type="http://schemas.openxmlformats.org/officeDocument/2006/relationships/image" Target="../media/image26.jpeg"/><Relationship Id="rId10" Type="http://schemas.openxmlformats.org/officeDocument/2006/relationships/image" Target="../media/image30.jpeg"/><Relationship Id="rId4" Type="http://schemas.openxmlformats.org/officeDocument/2006/relationships/image" Target="../media/image25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1057" y="0"/>
            <a:ext cx="782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«ДЕТСКИЙ САД № 10 КОМБИНИРОВАННОГО ВИДА»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67651" y="615460"/>
            <a:ext cx="6808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ЭФФЕКТИВНЫЕ ПРАКТИКИ 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ОБРАЗОВАТЕЛЬНОЙ ДЕЯТЕЛЬНОСТИ </a:t>
            </a: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ДОШКОЛЬНОЙ ОБРАЗОВАТЕЛЬНОЙ ОРГАНИЗАЦИИ</a:t>
            </a:r>
          </a:p>
          <a:p>
            <a:pPr algn="ctr"/>
            <a:endParaRPr lang="ru-RU" sz="1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Образовательный тур</a:t>
            </a:r>
            <a:endParaRPr lang="ru-RU" sz="1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75594" y="2209874"/>
            <a:ext cx="5396754" cy="184061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 ВЫХОДНОГО ДНЯ 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СОВРЕМЕННАЯ ПЕДАГОГИЧЕСКАЯ ПРАКТИКА ПРИОБЩЕНИЯ ДЕТЕЙ ДОШКОЛЬНОГО ВОЗРАСТА К ЦЕННОСТЯМ, ЛЕЖАЩИМ В ОСНОВЕ ПАТРИОТИЧЕСКОГО НАПРАВЛЕНИЯ ВОСПИТАНИЯ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38229" y="4503602"/>
            <a:ext cx="4034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Подготовили:</a:t>
            </a:r>
          </a:p>
          <a:p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Любина Л. В., воспитатель ВКК</a:t>
            </a:r>
          </a:p>
          <a:p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Плотникова И. В., воспитатель ВКК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8999" y="6208658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Каменск - Уральский 2025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24733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34353" y="628978"/>
            <a:ext cx="7584142" cy="6114073"/>
            <a:chOff x="1434353" y="628978"/>
            <a:chExt cx="7584142" cy="6114073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191"/>
            <a:stretch/>
          </p:blipFill>
          <p:spPr>
            <a:xfrm>
              <a:off x="1443011" y="628978"/>
              <a:ext cx="3137647" cy="3087843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2" b="3746"/>
            <a:stretch/>
          </p:blipFill>
          <p:spPr>
            <a:xfrm>
              <a:off x="4676503" y="1443991"/>
              <a:ext cx="4341992" cy="529906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33" b="12170"/>
            <a:stretch/>
          </p:blipFill>
          <p:spPr>
            <a:xfrm>
              <a:off x="1434353" y="3831771"/>
              <a:ext cx="3146305" cy="2911279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6" name="Прямоугольник 5"/>
            <p:cNvSpPr/>
            <p:nvPr/>
          </p:nvSpPr>
          <p:spPr>
            <a:xfrm>
              <a:off x="4676503" y="628978"/>
              <a:ext cx="434199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КАМЕНСК-УРАЛЬСКИЙ </a:t>
              </a:r>
              <a:endParaRPr lang="ru-RU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КРАЕВЕДЧЕСКИЙ </a:t>
              </a:r>
              <a:r>
                <a:rPr lang="ru-RU" sz="1600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МУЗЕЙ </a:t>
              </a:r>
              <a:endParaRPr lang="ru-RU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ИМ</a:t>
              </a:r>
              <a:r>
                <a:rPr lang="ru-RU" sz="1600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И. Я. СТЯЖКИНА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691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406199" y="473848"/>
            <a:ext cx="3435566" cy="6310130"/>
            <a:chOff x="1406199" y="473848"/>
            <a:chExt cx="3435566" cy="631013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627" b="19925"/>
            <a:stretch/>
          </p:blipFill>
          <p:spPr>
            <a:xfrm>
              <a:off x="1434353" y="1513126"/>
              <a:ext cx="3407412" cy="29279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73" b="32297"/>
            <a:stretch/>
          </p:blipFill>
          <p:spPr>
            <a:xfrm>
              <a:off x="1428894" y="4484631"/>
              <a:ext cx="3412871" cy="22993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1406199" y="473848"/>
              <a:ext cx="343556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ТЕМАТИЧЕСКИЙ ДЕНЬ </a:t>
              </a:r>
              <a:r>
                <a:rPr lang="ru-RU" sz="14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</a:t>
              </a:r>
              <a:r>
                <a:rPr lang="ru-RU" sz="1200" b="1" dirty="0" smtClean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ВОЗМОЖНОСТЬ РАССКАЗАТЬ </a:t>
              </a:r>
            </a:p>
            <a:p>
              <a:pPr algn="ctr"/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 </a:t>
              </a:r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СВОЕМ ПУТЕШЕСТВИИ, </a:t>
              </a:r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ПОДЕЛИТЬСЯ </a:t>
              </a:r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ВПЕЧАТЛЕНИЯМИ </a:t>
              </a:r>
              <a:r>
                <a:rPr lang="ru-RU" sz="12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НОВОЙ ИНФОРМАЦИЕЙ С ДРУГИМИ ДЕТЬМИ</a:t>
              </a:r>
              <a:endPara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869919" y="822577"/>
            <a:ext cx="4148576" cy="5961401"/>
            <a:chOff x="4869919" y="822577"/>
            <a:chExt cx="4148576" cy="596140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69919" y="1344664"/>
              <a:ext cx="2666755" cy="4080847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026" name="Picture 2" descr="Picture background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7493" y="1700635"/>
              <a:ext cx="1710544" cy="1140363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Picture background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7493" y="2909905"/>
              <a:ext cx="1723346" cy="1148448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Picture backgroun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0075" y="5494417"/>
              <a:ext cx="1720764" cy="1289561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0" descr="Picture background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3892" y="5482889"/>
              <a:ext cx="1975276" cy="1301089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4890377" y="822577"/>
              <a:ext cx="4128118" cy="40123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00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ПЕРСПЕКТИВЫ РАЗВИТИЯ ПРОЕКТА</a:t>
              </a:r>
              <a:endParaRPr lang="ru-RU" sz="16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5" r="11280"/>
            <a:stretch/>
          </p:blipFill>
          <p:spPr bwMode="auto">
            <a:xfrm>
              <a:off x="7307745" y="4166595"/>
              <a:ext cx="1690292" cy="11412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11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486606" y="536411"/>
            <a:ext cx="7496288" cy="3110697"/>
            <a:chOff x="1434352" y="492866"/>
            <a:chExt cx="7496288" cy="3110697"/>
          </a:xfrm>
        </p:grpSpPr>
        <p:sp>
          <p:nvSpPr>
            <p:cNvPr id="9" name="Прямоугольник с двумя скругленными противолежащими углами 8"/>
            <p:cNvSpPr/>
            <p:nvPr/>
          </p:nvSpPr>
          <p:spPr>
            <a:xfrm>
              <a:off x="1434353" y="492866"/>
              <a:ext cx="2632550" cy="33188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A50021"/>
            </a:solidFill>
            <a:ln>
              <a:solidFill>
                <a:srgbClr val="A5002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ПЕРВЫЕ РЕЗУЛЬТАТЫ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434352" y="894488"/>
              <a:ext cx="7496288" cy="2709075"/>
              <a:chOff x="1434352" y="894488"/>
              <a:chExt cx="7496288" cy="2709075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434353" y="894488"/>
                <a:ext cx="3670663" cy="1384995"/>
              </a:xfrm>
              <a:prstGeom prst="rect">
                <a:avLst/>
              </a:prstGeom>
              <a:ln w="38100">
                <a:solidFill>
                  <a:srgbClr val="008000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РАЗВИТИЕ У ДЕТЕЙ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ПРЕДСТАВЛЕНИЙ О РОДНОМ ГОРОДЕ,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ЕГО ДОСТОПРИМЕЧАТЕЛЬНОСТЯХ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 ПАМЯТНЫХ МЕСТАХ,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ОЗНАКОМЛЕНИЕ СО СМЫСЛОМ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33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НЕКОТОРЫХ ИЗ НИХ</a:t>
                </a:r>
                <a:endParaRPr lang="ru-RU" sz="1400" b="1" dirty="0">
                  <a:solidFill>
                    <a:srgbClr val="0033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311457" y="900702"/>
                <a:ext cx="3619181" cy="954107"/>
              </a:xfrm>
              <a:prstGeom prst="rect">
                <a:avLst/>
              </a:prstGeom>
              <a:ln w="38100">
                <a:solidFill>
                  <a:srgbClr val="000066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ПОДДЕРЖАНИЕ У УЧАСТНИКОВ ОБРАЗОВАТЕЛЬНЫХ ОТНОШЕНИЙ ЛЮБОЗНАТЕЛЬНОСТИ И ИНТЕРЕСА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00006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ОТНОШЕНИИ РОДНОГО ГОРОДА</a:t>
                </a:r>
                <a:endParaRPr lang="ru-RU" sz="14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1434352" y="2419901"/>
                <a:ext cx="3670664" cy="523220"/>
              </a:xfrm>
              <a:prstGeom prst="rect">
                <a:avLst/>
              </a:prstGeom>
              <a:ln w="38100">
                <a:solidFill>
                  <a:srgbClr val="800000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8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АКТИВНАЯ ДЕЯТЕЛЬНОСТНАЯ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8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ПОЗИЦИЯ ДЕТЕЙ </a:t>
                </a:r>
                <a:endParaRPr lang="ru-RU" sz="1400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5294811" y="2009393"/>
                <a:ext cx="3635829" cy="954107"/>
              </a:xfrm>
              <a:prstGeom prst="rect">
                <a:avLst/>
              </a:prstGeom>
              <a:ln w="38100">
                <a:solidFill>
                  <a:srgbClr val="660066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66006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ПРОЯВЛЕНИЕ У ДЕТЕЙ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66006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ЧУВСТВА УДИВЛЕНИЯ, ВОСХИЩЕНИЯ УВИДЕННЫМ, СОБЫТИЯМИ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660066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ПРОШЛОГО И НАСТОЯЩЕГО</a:t>
                </a:r>
                <a:endParaRPr lang="ru-RU" sz="1400" b="1" dirty="0">
                  <a:solidFill>
                    <a:srgbClr val="660066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434352" y="3080343"/>
                <a:ext cx="7496287" cy="523220"/>
              </a:xfrm>
              <a:prstGeom prst="rect">
                <a:avLst/>
              </a:prstGeom>
              <a:ln w="38100">
                <a:solidFill>
                  <a:srgbClr val="990033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400" b="1" dirty="0" smtClean="0">
                    <a:solidFill>
                      <a:srgbClr val="9900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ФОРМИРОВАНИЕ У ДЕТЕЙ ПОЗИТИВНОГО ОТНОШЕНИЯ </a:t>
                </a:r>
              </a:p>
              <a:p>
                <a:pPr algn="ctr"/>
                <a:r>
                  <a:rPr lang="ru-RU" sz="1400" b="1" dirty="0" smtClean="0">
                    <a:solidFill>
                      <a:srgbClr val="9900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 СОВМЕСТНОМУ ВРЕМЯПРЕПРОВОЖДЕНИЮ С РОДИТЕЛЯМИ</a:t>
                </a:r>
                <a:endParaRPr lang="ru-RU" sz="1400" b="1" dirty="0">
                  <a:solidFill>
                    <a:srgbClr val="99003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1469390" y="4315892"/>
            <a:ext cx="7549105" cy="2236775"/>
            <a:chOff x="1469390" y="4315892"/>
            <a:chExt cx="7549105" cy="2236775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1469390" y="4315892"/>
              <a:ext cx="7549105" cy="1579643"/>
              <a:chOff x="1434352" y="4320587"/>
              <a:chExt cx="7549105" cy="1579643"/>
            </a:xfrm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3330004" y="4320587"/>
                <a:ext cx="3550024" cy="389723"/>
              </a:xfrm>
              <a:prstGeom prst="roundRect">
                <a:avLst/>
              </a:prstGeom>
              <a:solidFill>
                <a:srgbClr val="008000"/>
              </a:solidFill>
              <a:ln w="28575">
                <a:solidFill>
                  <a:srgbClr val="008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МАРШРУТ ВЫХОДНОГО ДНЯ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1434352" y="4823012"/>
                <a:ext cx="3670664" cy="1077218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ИНТЕРЕСНАЯ </a:t>
                </a: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СОВРЕМЕННАЯ МОДЕЛЬ ПРАКТИЧЕСКОЙ ДЕЯТЕЛЬНОСТИ ПЕДАГОГА</a:t>
                </a:r>
                <a:endPara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311457" y="4823012"/>
                <a:ext cx="3672000" cy="1077218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ЭФФЕКТИВНАЯ </a:t>
                </a: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НЕТРАДИЦИОННАЯ ФОРМА РАБОТЫ С РОДИТЕЛЯМИ </a:t>
                </a:r>
              </a:p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 ДЕТЬМИ</a:t>
                </a:r>
                <a:endPara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Прямоугольник 20"/>
            <p:cNvSpPr/>
            <p:nvPr/>
          </p:nvSpPr>
          <p:spPr>
            <a:xfrm>
              <a:off x="1469390" y="5906336"/>
              <a:ext cx="36706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i="1" dirty="0" smtClean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 ПРИВЛЕЧЕНИЮ РОДИТЕЛЕЙ  </a:t>
              </a:r>
            </a:p>
            <a:p>
              <a:pPr algn="ctr"/>
              <a:r>
                <a:rPr lang="ru-RU" sz="1200" b="1" i="1" dirty="0" smtClean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АКТИВНОМУ УЧАСТИЮ </a:t>
              </a:r>
            </a:p>
            <a:p>
              <a:pPr algn="ctr"/>
              <a:r>
                <a:rPr lang="ru-RU" sz="1200" b="1" i="1" dirty="0" smtClean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ОБРАЗОВАТЕЛЬНОМ ПРОЦЕССЕ</a:t>
              </a:r>
              <a:endParaRPr lang="ru-RU" sz="1200" b="1" i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346495" y="5905392"/>
              <a:ext cx="3672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b="1" i="1" dirty="0" smtClean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ЧАСТИ РЕАЛИЗАЦИИ ПАТРИОТИЧЕСКОГО НАПРАВЛЕНИЯ ВОСПИТАНИЯ ДОШКОЛЬНИКОВ</a:t>
              </a:r>
              <a:endParaRPr lang="ru-RU" sz="1200" b="1" i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8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1057" y="211626"/>
            <a:ext cx="782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«ДЕТСКИЙ САД № 10 КОМБИНИРОВАННОГО ВИДА»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80565" y="946472"/>
            <a:ext cx="6808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ЭФФЕКТИВНЫЕ ПРАКТИКИ </a:t>
            </a:r>
          </a:p>
          <a:p>
            <a:pPr lvl="0" algn="ctr"/>
            <a:r>
              <a:rPr lang="ru-RU" sz="1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ОБРАЗОВАТЕЛЬНОЙ ДЕЯТЕЛЬНОСТИ </a:t>
            </a:r>
          </a:p>
          <a:p>
            <a:pPr lvl="0" algn="ctr"/>
            <a:r>
              <a:rPr lang="ru-RU" sz="1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ДОШКОЛЬНОЙ ОБРАЗОВАТЕЛЬНОЙ </a:t>
            </a:r>
            <a:r>
              <a:rPr lang="ru-RU" sz="1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</a:t>
            </a:r>
          </a:p>
          <a:p>
            <a:pPr lvl="0" algn="ctr"/>
            <a:endParaRPr lang="ru-RU" sz="1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48634" y="2205834"/>
            <a:ext cx="5396754" cy="184061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 ВЫХОДНОГО ДНЯ 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КАК СОВРЕМЕННАЯ ПЕДАГОГИЧЕСКАЯ ПРАКТИКА ПРИОБЩЕНИЯ ДЕТЕЙ ДОШКОЛЬНОГО ВОЗРАСТА К ЦЕННОСТЯМ, ЛЕЖАЩИМ В ОСНОВЕ ПАТРИОТИЧЕСКОГО НАПРАВЛЕНИЯ ВОСПИТАНИЯ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7269" y="4228591"/>
            <a:ext cx="531811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Любина Людмила Валерьевна</a:t>
            </a:r>
            <a:b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Плотникова Ирина Викторовна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воспитатели Детского сада № 10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Свердловская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Каменск-Уральский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+7(3439)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378 - 810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oks-detskiysad@yandex.ru</a:t>
            </a:r>
          </a:p>
        </p:txBody>
      </p:sp>
    </p:spTree>
    <p:extLst>
      <p:ext uri="{BB962C8B-B14F-4D97-AF65-F5344CB8AC3E}">
        <p14:creationId xmlns:p14="http://schemas.microsoft.com/office/powerpoint/2010/main" val="25464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6866965" y="89648"/>
            <a:ext cx="2178424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АКТУАЛЬНОСТЬ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1389527" y="295189"/>
            <a:ext cx="7709648" cy="2094136"/>
            <a:chOff x="1389527" y="438629"/>
            <a:chExt cx="7709648" cy="2094136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1461248" y="438629"/>
              <a:ext cx="7558660" cy="1753946"/>
              <a:chOff x="1434353" y="510349"/>
              <a:chExt cx="7558660" cy="1753946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1434353" y="1091582"/>
                <a:ext cx="2302520" cy="1172713"/>
              </a:xfrm>
              <a:prstGeom prst="roundRect">
                <a:avLst>
                  <a:gd name="adj" fmla="val 11316"/>
                </a:avLst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МАТЕРИАЛЬНЫЕ ЦЕННОСТИ ДОМИНИРУЮТ </a:t>
                </a:r>
              </a:p>
              <a:p>
                <a:pPr algn="ctr"/>
                <a:r>
                  <a:rPr lang="ru-RU" sz="14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НАД ДУХОВНЫМИ</a:t>
                </a:r>
                <a:endParaRPr lang="ru-RU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3831266" y="1091582"/>
                <a:ext cx="2533677" cy="1172713"/>
              </a:xfrm>
              <a:prstGeom prst="roundRect">
                <a:avLst>
                  <a:gd name="adj" fmla="val 6729"/>
                </a:avLst>
              </a:prstGeom>
              <a:solidFill>
                <a:srgbClr val="FEBE2F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У ДЕТЕЙ ИСКАЖЕНЫ ПРЕДСТАВЛЕНИЯ                          О ДОБРОТЕ, МИЛОСЕРДИИ, СПРАВЕДЛИВОСТИ,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ГРАЖДАНСТВЕННОСТИ                      И ПАТРИОТИЗМЕ</a:t>
                </a:r>
              </a:p>
            </p:txBody>
          </p:sp>
          <p:sp>
            <p:nvSpPr>
              <p:cNvPr id="31" name="Пятиугольник 30"/>
              <p:cNvSpPr/>
              <p:nvPr/>
            </p:nvSpPr>
            <p:spPr>
              <a:xfrm>
                <a:off x="1434353" y="510349"/>
                <a:ext cx="4267200" cy="510988"/>
              </a:xfrm>
              <a:prstGeom prst="homePlat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ПРОБЛЕМА </a:t>
                </a:r>
              </a:p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ПАТРИОТИЧЕСКОГО ВОСПИТАНИЯ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6459336" y="1087927"/>
                <a:ext cx="2533677" cy="1172713"/>
              </a:xfrm>
              <a:prstGeom prst="roundRect">
                <a:avLst>
                  <a:gd name="adj" fmla="val 5965"/>
                </a:avLst>
              </a:prstGeom>
              <a:solidFill>
                <a:srgbClr val="FEBE2F"/>
              </a:solidFill>
              <a:ln w="190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lvl="0" algn="ctr" defTabSz="914400"/>
                <a:r>
                  <a:rPr lang="ru-RU" sz="1400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ЧУВСТВО ГОРДОСТИ </a:t>
                </a:r>
                <a:r>
                  <a:rPr lang="ru-RU" sz="1400" b="1" kern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ЗА </a:t>
                </a:r>
                <a:r>
                  <a:rPr lang="ru-RU" sz="1400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СВОЮ СТРАНУ, УВАЖЕНИЕ И ЛЮБОВЬ К РОДИНЕ ОТОШЛИ </a:t>
                </a:r>
                <a:r>
                  <a:rPr lang="ru-RU" sz="1400" b="1" kern="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          НА </a:t>
                </a:r>
                <a:r>
                  <a:rPr lang="ru-RU" sz="1400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ВТОРОЙ ПЛАН</a:t>
                </a:r>
              </a:p>
            </p:txBody>
          </p:sp>
        </p:grpSp>
        <p:sp>
          <p:nvSpPr>
            <p:cNvPr id="35" name="Правая фигурная скобка 34"/>
            <p:cNvSpPr/>
            <p:nvPr/>
          </p:nvSpPr>
          <p:spPr>
            <a:xfrm rot="5400000">
              <a:off x="4968565" y="-1597844"/>
              <a:ext cx="551571" cy="7709648"/>
            </a:xfrm>
            <a:prstGeom prst="rightBrace">
              <a:avLst>
                <a:gd name="adj1" fmla="val 7095"/>
                <a:gd name="adj2" fmla="val 49999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Скругленный прямоугольник 35"/>
          <p:cNvSpPr/>
          <p:nvPr/>
        </p:nvSpPr>
        <p:spPr>
          <a:xfrm>
            <a:off x="1461247" y="2523806"/>
            <a:ext cx="7584141" cy="843310"/>
          </a:xfrm>
          <a:prstGeom prst="roundRect">
            <a:avLst/>
          </a:prstGeom>
          <a:solidFill>
            <a:srgbClr val="A50021"/>
          </a:solidFill>
          <a:ln w="28575"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ПРОБУДИТЬ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ПОДРАСТАЮЩЕМ ПОКОЛЕНИИ ЛЮБОВЬ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     К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РОДНОЙ ЗЕМЛЕ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ПЕРВЫХ ШАГОВ ФОРМИРОВАТЬ У РЕБЕНКА ЧЕРТЫ ХАРАКТЕРА,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КОТОРЫЕ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ПОМОГУТ ЕМУ СТАТЬ ЧЕЛОВЕКОМ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1398493" y="3456763"/>
            <a:ext cx="7700682" cy="1061443"/>
            <a:chOff x="1398493" y="3609168"/>
            <a:chExt cx="7700682" cy="1061443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6629386" y="3721598"/>
              <a:ext cx="2469789" cy="821704"/>
            </a:xfrm>
            <a:prstGeom prst="roundRect">
              <a:avLst>
                <a:gd name="adj" fmla="val 5757"/>
              </a:avLst>
            </a:prstGeom>
            <a:solidFill>
              <a:srgbClr val="008000"/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ЗАРОЖДАЮТСЯ                        У РЕБЕНКА С ОТНОШЕНИЯ                      К СЕМЬЕ, К СВОИМ РОДНЫМ ЛЮДЯМ 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9" name="Группа 48"/>
            <p:cNvGrpSpPr/>
            <p:nvPr/>
          </p:nvGrpSpPr>
          <p:grpSpPr>
            <a:xfrm>
              <a:off x="1398493" y="3609168"/>
              <a:ext cx="5163088" cy="1061443"/>
              <a:chOff x="1398493" y="3609168"/>
              <a:chExt cx="5163088" cy="1061443"/>
            </a:xfrm>
          </p:grpSpPr>
          <p:sp>
            <p:nvSpPr>
              <p:cNvPr id="37" name="Скругленный прямоугольник 36"/>
              <p:cNvSpPr/>
              <p:nvPr/>
            </p:nvSpPr>
            <p:spPr>
              <a:xfrm>
                <a:off x="1398493" y="3609168"/>
                <a:ext cx="2396914" cy="1061443"/>
              </a:xfrm>
              <a:prstGeom prst="roundRect">
                <a:avLst>
                  <a:gd name="adj" fmla="val 7377"/>
                </a:avLst>
              </a:prstGeom>
              <a:solidFill>
                <a:schemeClr val="accent6">
                  <a:lumMod val="75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ОСНОВА </a:t>
                </a:r>
              </a:p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ПАТРИОТИЧЕСКОГО НАПРАВЛЕНИЯ </a:t>
                </a:r>
              </a:p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ВОСПИТАНИЯ</a:t>
                </a:r>
                <a:endParaRPr lang="ru-RU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Стрелка вправо 44"/>
              <p:cNvSpPr/>
              <p:nvPr/>
            </p:nvSpPr>
            <p:spPr>
              <a:xfrm>
                <a:off x="3848340" y="4049889"/>
                <a:ext cx="216000" cy="180000"/>
              </a:xfrm>
              <a:prstGeom prst="rightArrow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4099497" y="3729037"/>
                <a:ext cx="2188803" cy="821704"/>
              </a:xfrm>
              <a:prstGeom prst="roundRect">
                <a:avLst>
                  <a:gd name="adj" fmla="val 10121"/>
                </a:avLst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ПРЕДАННОСТЬ </a:t>
                </a:r>
                <a:endPara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И </a:t>
                </a:r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ЛЮБОВЬ </a:t>
                </a:r>
                <a:endPara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ru-RU" sz="16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К </a:t>
                </a:r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РОДИНЕ</a:t>
                </a:r>
              </a:p>
            </p:txBody>
          </p:sp>
          <p:sp>
            <p:nvSpPr>
              <p:cNvPr id="48" name="Стрелка вправо 47"/>
              <p:cNvSpPr/>
              <p:nvPr/>
            </p:nvSpPr>
            <p:spPr>
              <a:xfrm flipH="1">
                <a:off x="6345581" y="4083654"/>
                <a:ext cx="216000" cy="180000"/>
              </a:xfrm>
              <a:prstGeom prst="rightArrow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6" name="Группа 55"/>
          <p:cNvGrpSpPr/>
          <p:nvPr/>
        </p:nvGrpSpPr>
        <p:grpSpPr>
          <a:xfrm>
            <a:off x="1639987" y="4715199"/>
            <a:ext cx="7107822" cy="613957"/>
            <a:chOff x="1419050" y="4823011"/>
            <a:chExt cx="7107822" cy="613957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1419050" y="4823012"/>
              <a:ext cx="2895603" cy="613956"/>
            </a:xfrm>
            <a:prstGeom prst="roundRect">
              <a:avLst>
                <a:gd name="adj" fmla="val 9366"/>
              </a:avLst>
            </a:prstGeom>
            <a:solidFill>
              <a:srgbClr val="FF9900"/>
            </a:solidFill>
            <a:ln w="28575">
              <a:solidFill>
                <a:srgbClr val="FF99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ФОРМИРОВАНИЕ </a:t>
              </a:r>
            </a:p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ПАТРИОТИЧЕСКИХ ЧУВСТВ</a:t>
              </a:r>
            </a:p>
          </p:txBody>
        </p:sp>
        <p:sp>
          <p:nvSpPr>
            <p:cNvPr id="52" name="Стрелка вправо 51"/>
            <p:cNvSpPr/>
            <p:nvPr/>
          </p:nvSpPr>
          <p:spPr>
            <a:xfrm>
              <a:off x="4413116" y="5039990"/>
              <a:ext cx="216000" cy="180000"/>
            </a:xfrm>
            <a:prstGeom prst="rightArrow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4731930" y="4823012"/>
              <a:ext cx="1659907" cy="524309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ДЕТСКИЙ САД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6866965" y="4823011"/>
              <a:ext cx="1659907" cy="524309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СЕМЬЯ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Крест 54"/>
            <p:cNvSpPr/>
            <p:nvPr/>
          </p:nvSpPr>
          <p:spPr>
            <a:xfrm>
              <a:off x="6485401" y="4941165"/>
              <a:ext cx="288000" cy="288000"/>
            </a:xfrm>
            <a:prstGeom prst="plus">
              <a:avLst>
                <a:gd name="adj" fmla="val 34961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1427881" y="5493556"/>
            <a:ext cx="7665795" cy="1265467"/>
            <a:chOff x="1427881" y="5493556"/>
            <a:chExt cx="7665795" cy="1265467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1444564" y="6089974"/>
              <a:ext cx="3408012" cy="669049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rgbClr val="FFFF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ПРИНЦИПЫ ФГОС ДО</a:t>
              </a:r>
              <a:r>
                <a:rPr lang="ru-RU" sz="1600" b="1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ru-RU" sz="1600" b="1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- </a:t>
              </a:r>
            </a:p>
            <a:p>
              <a:pPr algn="ctr"/>
              <a:r>
                <a:rPr lang="ru-RU" sz="1600" b="1" dirty="0" smtClean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СОТРУДНИЧЕСТВО С СЕМЬЕЙ</a:t>
              </a:r>
              <a:endParaRPr lang="ru-RU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4952867" y="5650008"/>
              <a:ext cx="4140809" cy="1010174"/>
            </a:xfrm>
            <a:prstGeom prst="roundRect">
              <a:avLst/>
            </a:prstGeom>
            <a:solidFill>
              <a:srgbClr val="A50021"/>
            </a:solidFill>
            <a:ln w="28575">
              <a:solidFill>
                <a:srgbClr val="A5002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450215" algn="ctr"/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ОДНА ИЗ ГЛАВНЫХ ЗАДАЧ -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ВЗАИМОДЕЙСТВИЕ </a:t>
              </a:r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 СЕМЬЕЙ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ДЛЯ </a:t>
              </a:r>
              <a:r>
                <a:rPr lang="ru-RU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ОБЕСПЕЧЕНИЯ ПОЛНОЦЕННОГО РАЗВИТИЯ </a:t>
              </a:r>
              <a:r>
                <a:rPr lang="ru-RU" sz="16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РЕБЕНКА</a:t>
              </a:r>
              <a:endPara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1427881" y="5493556"/>
              <a:ext cx="3441378" cy="524309"/>
            </a:xfrm>
            <a:prstGeom prst="rect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ФГОС ДО – ОСНОВА </a:t>
              </a:r>
              <a:r>
                <a:rPr lang="ru-RU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ДЛЯ ОКАЗАНИЯ ПОМОЩИ РОДИТЕЛЯМ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842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6866965" y="89648"/>
            <a:ext cx="2178424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АКТУАЛЬНОСТЬ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ятиугольник 33"/>
          <p:cNvSpPr/>
          <p:nvPr/>
        </p:nvSpPr>
        <p:spPr>
          <a:xfrm>
            <a:off x="1461248" y="295189"/>
            <a:ext cx="1595717" cy="314411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34353" y="620413"/>
            <a:ext cx="7611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ПРИВЛЕЧЬ РОДИТЕЛЕЙ К ОБРАЗОВАТЕЛЬНОМУ ПРОЦЕССУ 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И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 ИХ АКТИВНЫМИ УЧАСТНИКАМИ ВОСПИТАНИЯ </a:t>
            </a:r>
            <a:r>
              <a:rPr 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СВОИХ ДЕТЕЙ?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464859" y="1535132"/>
            <a:ext cx="3550024" cy="389723"/>
          </a:xfrm>
          <a:prstGeom prst="roundRect">
            <a:avLst/>
          </a:prstGeom>
          <a:solidFill>
            <a:srgbClr val="0080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МАРШРУТ ВЫХОДНОГО ДНЯ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ая прямоугольная выноска 38"/>
          <p:cNvSpPr/>
          <p:nvPr/>
        </p:nvSpPr>
        <p:spPr>
          <a:xfrm>
            <a:off x="1434353" y="2037428"/>
            <a:ext cx="2004730" cy="985142"/>
          </a:xfrm>
          <a:prstGeom prst="wedgeRoundRectCallout">
            <a:avLst>
              <a:gd name="adj1" fmla="val 50022"/>
              <a:gd name="adj2" fmla="val -28325"/>
              <a:gd name="adj3" fmla="val 16667"/>
            </a:avLst>
          </a:prstGeom>
          <a:solidFill>
            <a:srgbClr val="FFFF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ПЕРСПЕКТИВНАЯ ИННОВАЦИОННАЯ ФОРМА РАБОТЫ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С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РОДИТЕЛЯМИ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Скругленная прямоугольная выноска 39"/>
          <p:cNvSpPr/>
          <p:nvPr/>
        </p:nvSpPr>
        <p:spPr>
          <a:xfrm>
            <a:off x="3531771" y="2055357"/>
            <a:ext cx="1842805" cy="945780"/>
          </a:xfrm>
          <a:prstGeom prst="wedgeRoundRectCallout">
            <a:avLst>
              <a:gd name="adj1" fmla="val -12666"/>
              <a:gd name="adj2" fmla="val -50223"/>
              <a:gd name="adj3" fmla="val 16667"/>
            </a:avLst>
          </a:prstGeom>
          <a:solidFill>
            <a:srgbClr val="FFFF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УЧИТЫВАЕТ АКТУАЛЬНЫЕ ПОТРЕБНОСТИ СЕМЕЙ 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Скругленная прямоугольная выноска 40"/>
          <p:cNvSpPr/>
          <p:nvPr/>
        </p:nvSpPr>
        <p:spPr>
          <a:xfrm>
            <a:off x="5467264" y="2037429"/>
            <a:ext cx="3578125" cy="985142"/>
          </a:xfrm>
          <a:prstGeom prst="wedgeRoundRectCallout">
            <a:avLst>
              <a:gd name="adj1" fmla="val -26043"/>
              <a:gd name="adj2" fmla="val -50459"/>
              <a:gd name="adj3" fmla="val 16667"/>
            </a:avLst>
          </a:prstGeom>
          <a:solidFill>
            <a:srgbClr val="FFFF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СПОСОБСТВУЕТ ФОРМИРОВАНИЮ АКТИВНОЙ ЖИЗНЕННОЙ ПОЗИЦИИ УЧАСТНИКОВ ОБРАЗОВАТЕЛЬНЫХ ОТНОШЕНИЙ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>
            <a:off x="1434353" y="3089717"/>
            <a:ext cx="7611036" cy="361695"/>
          </a:xfrm>
          <a:prstGeom prst="wedgeRoundRectCallout">
            <a:avLst>
              <a:gd name="adj1" fmla="val -32869"/>
              <a:gd name="adj2" fmla="val -50031"/>
              <a:gd name="adj3" fmla="val 16667"/>
            </a:avLst>
          </a:prstGeom>
          <a:solidFill>
            <a:srgbClr val="FFFF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33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СПОСОБСТВУЕТ ВОСПИТАНИЮ У </a:t>
            </a:r>
            <a:r>
              <a:rPr lang="ru-RU" sz="1600" b="1" dirty="0">
                <a:solidFill>
                  <a:srgbClr val="0033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ДЕТЕЙ ПАТРИОТИЧЕСКИХ ЧУВСТВ</a:t>
            </a:r>
            <a:endParaRPr lang="ru-RU" sz="16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1434353" y="3698191"/>
            <a:ext cx="3773373" cy="728140"/>
          </a:xfrm>
          <a:prstGeom prst="flowChartAlternateProcess">
            <a:avLst/>
          </a:prstGeom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ВОЗМОЖНОСТЬ ПРОВЕСТИ ВРЕМЯ ВМЕСТЕ В НЕСТАНДАРТНОЙ </a:t>
            </a:r>
            <a:r>
              <a:rPr lang="ru-RU" sz="1400" b="1" dirty="0" smtClean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И </a:t>
            </a:r>
            <a:r>
              <a:rPr lang="ru-RU" sz="1400" b="1" dirty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АКТИВНОЙ ФОРМЕ</a:t>
            </a:r>
            <a:endParaRPr lang="ru-RU" sz="1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1434353" y="4538394"/>
            <a:ext cx="3773373" cy="1196784"/>
          </a:xfrm>
          <a:prstGeom prst="flowChartAlternateProcess">
            <a:avLst/>
          </a:prstGeom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ПОЗВОЛЯЕТ ОБЪЕДИНИТЬ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ВСЕХ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УЧАСТНИКОВ ОБРАЗОВАТЕЛЬНЫХ ОТНОШЕНИЙ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В ИНТЕРЕСНЫХ И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ПОЗНАВАТЕЛЬНЫХ ПОЕЗДКАХ, ПРОГУЛКАХ 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Блок-схема: альтернативный процесс 61"/>
          <p:cNvSpPr/>
          <p:nvPr/>
        </p:nvSpPr>
        <p:spPr>
          <a:xfrm>
            <a:off x="1461249" y="5840528"/>
            <a:ext cx="3746477" cy="952158"/>
          </a:xfrm>
          <a:prstGeom prst="flowChartAlternateProcess">
            <a:avLst/>
          </a:prstGeom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РАСШИРЯЕТ ВОЗМОЖНОСТИ ПЕДАГОГА В СФЕРЕ ВОСПИТАНИЯ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ДЕТЕЙ И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УКРЕПЛЕНИЯ СЕМЕЙНЫХ </a:t>
            </a:r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ОТНОШЕНИЙ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Блок-схема: альтернативный процесс 62"/>
          <p:cNvSpPr/>
          <p:nvPr/>
        </p:nvSpPr>
        <p:spPr>
          <a:xfrm>
            <a:off x="5301389" y="3685816"/>
            <a:ext cx="3744000" cy="953628"/>
          </a:xfrm>
          <a:prstGeom prst="flowChartAlternateProcess">
            <a:avLst/>
          </a:prstGeom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СПОСОБСТВУЮТ ФОРМИРОВАНИЮ </a:t>
            </a:r>
            <a:r>
              <a:rPr lang="ru-RU" sz="1400" b="1" dirty="0" smtClean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У </a:t>
            </a:r>
            <a:r>
              <a:rPr lang="ru-RU" sz="1400" b="1" dirty="0">
                <a:solidFill>
                  <a:srgbClr val="8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РОДИТЕЛЕЙ ПОНИМАНИЯ ВАЖНОСТИ УЧАСТИЯ В ЖИЗНИ СВОЕГО РЕБЕНКА</a:t>
            </a:r>
            <a:endParaRPr lang="ru-RU" sz="1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Блок-схема: альтернативный процесс 63"/>
          <p:cNvSpPr/>
          <p:nvPr/>
        </p:nvSpPr>
        <p:spPr>
          <a:xfrm>
            <a:off x="5301389" y="4759893"/>
            <a:ext cx="3744000" cy="770050"/>
          </a:xfrm>
          <a:prstGeom prst="flowChartAlternateProcess">
            <a:avLst/>
          </a:prstGeom>
          <a:ln w="2857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ПОЗВОЛЯЕТ СТАТЬ РОДИТЕЛЯМ АКТИВНЫМИ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УЧАСТНИКАМИ  ПРОЦЕССА ОБУЧЕНИЯ</a:t>
            </a:r>
            <a:endParaRPr lang="ru-RU" sz="1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24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7" name="Группа 6"/>
          <p:cNvGrpSpPr/>
          <p:nvPr/>
        </p:nvGrpSpPr>
        <p:grpSpPr>
          <a:xfrm>
            <a:off x="1077302" y="2097367"/>
            <a:ext cx="4557144" cy="4785137"/>
            <a:chOff x="1077302" y="2097367"/>
            <a:chExt cx="4557144" cy="4785137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61195" y="2645329"/>
              <a:ext cx="2458077" cy="3271377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21" name="Скругленный прямоугольник 20"/>
            <p:cNvSpPr/>
            <p:nvPr/>
          </p:nvSpPr>
          <p:spPr>
            <a:xfrm>
              <a:off x="1077302" y="5836823"/>
              <a:ext cx="4557144" cy="1045681"/>
            </a:xfrm>
            <a:prstGeom prst="roundRect">
              <a:avLst/>
            </a:prstGeom>
            <a:noFill/>
            <a:ln w="28575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НАЙТИ НА ТЕРРИТОРИИ ГОРОДА И/ИЛИ               ЗА ЕГО ПРЕДЕЛАМИ МЕСТО, УЛИЦУ, СОБЫТИЕ, ПАМЯТНИК, ИЛИ ДРУГИЕ АРТЕФАКТЫ, СВЯЗАННЫЕ С ИМЕНЕМ П. П. БАЖОВА</a:t>
              </a:r>
              <a:endPara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Блок-схема: альтернативный процесс 21"/>
            <p:cNvSpPr/>
            <p:nvPr/>
          </p:nvSpPr>
          <p:spPr>
            <a:xfrm>
              <a:off x="1506072" y="2097367"/>
              <a:ext cx="2978783" cy="524149"/>
            </a:xfrm>
            <a:prstGeom prst="flowChartAlternateProcess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00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АКЦИЯ </a:t>
              </a:r>
            </a:p>
            <a:p>
              <a:pPr algn="ctr"/>
              <a:r>
                <a:rPr lang="ru-RU" sz="1600" b="1" dirty="0" smtClean="0">
                  <a:solidFill>
                    <a:srgbClr val="00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«УРАЛЬСКИМИ ТРОПАМИ»</a:t>
              </a:r>
              <a:endParaRPr lang="ru-RU" sz="16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336870" y="2097366"/>
            <a:ext cx="4681626" cy="3946383"/>
            <a:chOff x="4336870" y="2097366"/>
            <a:chExt cx="4681626" cy="3946383"/>
          </a:xfrm>
        </p:grpSpPr>
        <p:sp>
          <p:nvSpPr>
            <p:cNvPr id="23" name="Блок-схема: альтернативный процесс 22"/>
            <p:cNvSpPr/>
            <p:nvPr/>
          </p:nvSpPr>
          <p:spPr>
            <a:xfrm>
              <a:off x="4996432" y="2097366"/>
              <a:ext cx="3536576" cy="524149"/>
            </a:xfrm>
            <a:prstGeom prst="flowChartAlternateProcess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РЕЗУЛЬТАТЫ </a:t>
              </a:r>
            </a:p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АНКЕТИРОВАНИЯ РОДИТЕЛЕЙ</a:t>
              </a:r>
              <a:endPara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5" name="Диаграмма 2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785971569"/>
                </p:ext>
              </p:extLst>
            </p:nvPr>
          </p:nvGraphicFramePr>
          <p:xfrm>
            <a:off x="4336870" y="2680165"/>
            <a:ext cx="4681626" cy="33635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9" name="Группа 8"/>
          <p:cNvGrpSpPr/>
          <p:nvPr/>
        </p:nvGrpSpPr>
        <p:grpSpPr>
          <a:xfrm>
            <a:off x="1434353" y="89648"/>
            <a:ext cx="7584142" cy="1920521"/>
            <a:chOff x="1434353" y="89648"/>
            <a:chExt cx="7584142" cy="1920521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186518" y="89648"/>
              <a:ext cx="4831977" cy="340658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ПРОЕКТ «МАРШРУТ ВЫХОДНОГО ДНЯ» </a:t>
              </a:r>
              <a:endParaRPr lang="ru-RU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Блок-схема: альтернативный процесс 18"/>
            <p:cNvSpPr/>
            <p:nvPr/>
          </p:nvSpPr>
          <p:spPr>
            <a:xfrm>
              <a:off x="1506072" y="954574"/>
              <a:ext cx="7512423" cy="1055595"/>
            </a:xfrm>
            <a:prstGeom prst="flowChartAlternateProcess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A5002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СОЗДАНИЕ </a:t>
              </a:r>
              <a:r>
                <a:rPr lang="ru-RU" sz="1600" b="1" dirty="0">
                  <a:solidFill>
                    <a:srgbClr val="A50021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УСЛОВИЙ ДЛЯ РЕАЛИЗАЦИИ ПАТРИОТИЧЕСКОГО НАПРАВЛЕНИЯ ВОСПИТАНИЯ ДЕТЕЙ СТАРШЕГО ДОШКОЛЬНОГО ВОЗРАСТА ЧЕРЕЗ ОЗНАКОМЛЕНИЕ С РОДНЫМ ГОРОДОМ ПОСРЕДСТВОМ ОРГАНИЗАЦИИ МАРШРУТОВ ВЫХОДНОГО ДНЯ</a:t>
              </a:r>
              <a:endParaRPr lang="ru-RU" sz="1600" b="1" dirty="0">
                <a:solidFill>
                  <a:srgbClr val="A5002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434353" y="97935"/>
              <a:ext cx="2619230" cy="769441"/>
            </a:xfrm>
            <a:prstGeom prst="rect">
              <a:avLst/>
            </a:prstGeom>
            <a:ln w="28575">
              <a:solidFill>
                <a:srgbClr val="800000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КРАТКОСРОЧНЫЙ </a:t>
              </a:r>
            </a:p>
            <a:p>
              <a:pPr algn="ctr"/>
              <a:r>
                <a:rPr lang="ru-RU" sz="14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ДЕТСКО – РОДИТЕЛЬСКИЙ </a:t>
              </a:r>
            </a:p>
            <a:p>
              <a:pPr algn="ctr"/>
              <a:r>
                <a:rPr lang="ru-RU" sz="14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ПРОЕКТ</a:t>
              </a:r>
              <a:r>
                <a:rPr lang="ru-RU" sz="1600" b="1" dirty="0" smtClean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5529943" y="6035584"/>
            <a:ext cx="3488552" cy="712996"/>
          </a:xfrm>
          <a:prstGeom prst="roundRect">
            <a:avLst>
              <a:gd name="adj" fmla="val 9366"/>
            </a:avLst>
          </a:prstGeom>
          <a:solidFill>
            <a:srgbClr val="008000"/>
          </a:solidFill>
          <a:ln w="28575">
            <a:solidFill>
              <a:srgbClr val="008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КОНСУЛЬТАЦИЯ </a:t>
            </a:r>
          </a:p>
          <a:p>
            <a:pPr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«ОРГАНИЗАЦИЯ СЕМЕЙНОГО ДОСУГА»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03498" y="541906"/>
            <a:ext cx="4348370" cy="307777"/>
          </a:xfrm>
          <a:prstGeom prst="rect">
            <a:avLst/>
          </a:prstGeom>
          <a:noFill/>
          <a:ln w="28575">
            <a:solidFill>
              <a:srgbClr val="800000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 – ДЕТИ 6 – 8 ЛЕТ И ИХ РОДИТЕЛИ</a:t>
            </a:r>
            <a:endParaRPr lang="ru-RU" sz="1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344792" y="476039"/>
            <a:ext cx="6945791" cy="6350210"/>
            <a:chOff x="1344792" y="476039"/>
            <a:chExt cx="6945791" cy="635021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434353" y="476039"/>
              <a:ext cx="3706298" cy="366643"/>
            </a:xfrm>
            <a:prstGeom prst="roundRect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ОСНОВНОЙ ЭТАП ПРОЕКТА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72497" y="888416"/>
              <a:ext cx="3246870" cy="4968577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5"/>
            <a:srcRect t="9006" b="13337"/>
            <a:stretch/>
          </p:blipFill>
          <p:spPr>
            <a:xfrm>
              <a:off x="5533176" y="3978468"/>
              <a:ext cx="2748699" cy="2847781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96"/>
            <a:stretch/>
          </p:blipFill>
          <p:spPr>
            <a:xfrm>
              <a:off x="5533177" y="888416"/>
              <a:ext cx="2757406" cy="3084769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27" name="Скругленный прямоугольник 26"/>
            <p:cNvSpPr/>
            <p:nvPr/>
          </p:nvSpPr>
          <p:spPr>
            <a:xfrm>
              <a:off x="1344792" y="5913439"/>
              <a:ext cx="4446408" cy="888116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РАССМАТРИВАНИЕ ФОТО, ОБСУЖДЕНИЕ, РАЗМЕЩЕНИЕ ДОСТОПРИМЕЧАТЕЛЬНОСТЕЙ И ПАМЯТНЫХ МЕСТ НА КАРТЕ ГОРОДА</a:t>
              </a:r>
              <a:endPara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11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434268" y="513806"/>
            <a:ext cx="7584227" cy="6285284"/>
            <a:chOff x="1434268" y="513806"/>
            <a:chExt cx="7584227" cy="6285284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81303" y="1447442"/>
              <a:ext cx="4037192" cy="3030887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5"/>
            <a:srcRect l="12763" t="14929" r="17183" b="14326"/>
            <a:stretch/>
          </p:blipFill>
          <p:spPr>
            <a:xfrm>
              <a:off x="1434268" y="513806"/>
              <a:ext cx="3433824" cy="4908472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18" name="Блок-схема: альтернативный процесс 17"/>
            <p:cNvSpPr/>
            <p:nvPr/>
          </p:nvSpPr>
          <p:spPr>
            <a:xfrm>
              <a:off x="5037908" y="550691"/>
              <a:ext cx="3923981" cy="837841"/>
            </a:xfrm>
            <a:prstGeom prst="flowChartAlternateProcess">
              <a:avLst/>
            </a:prstGeom>
            <a:solidFill>
              <a:srgbClr val="00B050"/>
            </a:solidFill>
            <a:ln w="28575"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ДЕНЬ ДЛЯ ОСУЩЕСТВЛЕНИЯ МАРШРУТА ВЫХОДНОГО ДНЯ РОДИТЕЛИ И ДЕТИ ВЫБИРАЛИ САМОСТОЯТЕЛЬНО, ИСХОДЯ               ИЗ СВОЕЙ ЗАНЯТОСТИ И ВОЗМОЖНОСТЕЙ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1303" y="4537239"/>
              <a:ext cx="4037192" cy="2261851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19" name="Скругленный прямоугольник 18"/>
            <p:cNvSpPr/>
            <p:nvPr/>
          </p:nvSpPr>
          <p:spPr>
            <a:xfrm>
              <a:off x="1434268" y="5483149"/>
              <a:ext cx="3433824" cy="1315941"/>
            </a:xfrm>
            <a:prstGeom prst="roundRect">
              <a:avLst/>
            </a:prstGeom>
            <a:solidFill>
              <a:srgbClr val="FFC000"/>
            </a:solidFill>
            <a:ln w="28575"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rgbClr val="0033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ДЕТИ САМОСТОЯТЕЛЬНО ВЫБРАЛИ СВОЙ МАРШРУТ, ИСХОДЯ ИЗ СВОИХ ИНТЕРЕСОВ    И ОТДАЛЕННОСТИ ОБЪЕКТА              ОТ МЕСТА ПРОЖИВАНИЯ</a:t>
              </a:r>
              <a:endParaRPr lang="ru-RU" sz="14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26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550766" y="1122118"/>
            <a:ext cx="7467729" cy="5601295"/>
            <a:chOff x="1550766" y="1122118"/>
            <a:chExt cx="7467729" cy="560129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4"/>
            <a:srcRect l="20066" t="16341"/>
            <a:stretch/>
          </p:blipFill>
          <p:spPr>
            <a:xfrm>
              <a:off x="4116846" y="1122118"/>
              <a:ext cx="2364122" cy="316800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02506" y="1122118"/>
              <a:ext cx="2373664" cy="316800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6"/>
            <a:srcRect l="13092" t="16730" r="13917" b="11787"/>
            <a:stretch/>
          </p:blipFill>
          <p:spPr>
            <a:xfrm>
              <a:off x="1550767" y="1122118"/>
              <a:ext cx="2427428" cy="316800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50766" y="4383748"/>
              <a:ext cx="3683085" cy="2339665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44109" y="4389120"/>
              <a:ext cx="3574386" cy="2334293"/>
            </a:xfrm>
            <a:prstGeom prst="rect">
              <a:avLst/>
            </a:prstGeom>
            <a:effectLst>
              <a:softEdge rad="31750"/>
            </a:effectLst>
          </p:spPr>
        </p:pic>
      </p:grpSp>
    </p:spTree>
    <p:extLst>
      <p:ext uri="{BB962C8B-B14F-4D97-AF65-F5344CB8AC3E}">
        <p14:creationId xmlns:p14="http://schemas.microsoft.com/office/powerpoint/2010/main" val="64721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563572" y="536028"/>
            <a:ext cx="7454923" cy="6241720"/>
            <a:chOff x="1563572" y="536028"/>
            <a:chExt cx="7454923" cy="624172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70865" y="3706948"/>
              <a:ext cx="2468301" cy="307080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14309" y="536028"/>
              <a:ext cx="2304186" cy="307019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10743" y="3706948"/>
              <a:ext cx="2307752" cy="3070800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63572" y="752470"/>
              <a:ext cx="5075594" cy="2853748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8"/>
            <a:srcRect b="7093"/>
            <a:stretch/>
          </p:blipFill>
          <p:spPr>
            <a:xfrm>
              <a:off x="1563572" y="3706948"/>
              <a:ext cx="2480183" cy="3070800"/>
            </a:xfrm>
            <a:prstGeom prst="rect">
              <a:avLst/>
            </a:prstGeom>
            <a:effectLst>
              <a:softEdge rad="31750"/>
            </a:effectLst>
          </p:spPr>
        </p:pic>
      </p:grpSp>
    </p:spTree>
    <p:extLst>
      <p:ext uri="{BB962C8B-B14F-4D97-AF65-F5344CB8AC3E}">
        <p14:creationId xmlns:p14="http://schemas.microsoft.com/office/powerpoint/2010/main" val="67581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1436463" cy="6858000"/>
            <a:chOff x="0" y="0"/>
            <a:chExt cx="1436463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/>
            <a:stretch/>
          </p:blipFill>
          <p:spPr>
            <a:xfrm>
              <a:off x="1" y="2788024"/>
              <a:ext cx="1436462" cy="40699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62700" b="67841"/>
            <a:stretch/>
          </p:blipFill>
          <p:spPr>
            <a:xfrm>
              <a:off x="0" y="0"/>
              <a:ext cx="1434353" cy="14791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7" r="58921" b="67841"/>
            <a:stretch/>
          </p:blipFill>
          <p:spPr>
            <a:xfrm>
              <a:off x="1" y="1479177"/>
              <a:ext cx="1436462" cy="130884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" name="Скругленный прямоугольник 23"/>
          <p:cNvSpPr/>
          <p:nvPr/>
        </p:nvSpPr>
        <p:spPr>
          <a:xfrm>
            <a:off x="4186518" y="89648"/>
            <a:ext cx="4831977" cy="340658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«МАРШРУТ ВЫХОДНОГО ДНЯ»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434353" y="445433"/>
            <a:ext cx="7584142" cy="6346848"/>
            <a:chOff x="1434353" y="445433"/>
            <a:chExt cx="7584142" cy="6346848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435347" y="2620627"/>
              <a:ext cx="7583148" cy="4171654"/>
              <a:chOff x="1435347" y="2385484"/>
              <a:chExt cx="7583148" cy="4171654"/>
            </a:xfrm>
          </p:grpSpPr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49000" y="2385484"/>
                <a:ext cx="2346555" cy="4171654"/>
              </a:xfrm>
              <a:prstGeom prst="rect">
                <a:avLst/>
              </a:prstGeom>
              <a:effectLst>
                <a:softEdge rad="31750"/>
              </a:effectLst>
            </p:spPr>
          </p:pic>
          <p:pic>
            <p:nvPicPr>
              <p:cNvPr id="19" name="Рисунок 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1939" y="2385484"/>
                <a:ext cx="2346556" cy="4171654"/>
              </a:xfrm>
              <a:prstGeom prst="rect">
                <a:avLst/>
              </a:prstGeom>
              <a:effectLst>
                <a:softEdge rad="31750"/>
              </a:effectLst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74"/>
              <a:stretch/>
            </p:blipFill>
            <p:spPr>
              <a:xfrm>
                <a:off x="1435347" y="2385484"/>
                <a:ext cx="2737269" cy="4171654"/>
              </a:xfrm>
              <a:prstGeom prst="rect">
                <a:avLst/>
              </a:prstGeom>
              <a:effectLst>
                <a:softEdge rad="31750"/>
              </a:effectLst>
            </p:spPr>
          </p:pic>
        </p:grpSp>
        <p:sp>
          <p:nvSpPr>
            <p:cNvPr id="6" name="Прямоугольник 5"/>
            <p:cNvSpPr/>
            <p:nvPr/>
          </p:nvSpPr>
          <p:spPr>
            <a:xfrm>
              <a:off x="1434353" y="2286131"/>
              <a:ext cx="75841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ПОСЕЩЕНИЕ ДЕТСКОЙ БИБЛИОТЕКИ ИМ. С. Я. МАРШАКА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10737" y="445433"/>
              <a:ext cx="750775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rgbClr val="66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ИНДИВИДУАЛЬНЫХ БЕСЕДАХ С РОДИТЕЛЯМИ ОБСУДИЛИ,                                      ЧТО ВЗРОСЛЫЙ МОЖЕТ РАССКАЗАТЬ РЕБЕНКУ О ТОМ ИЛИ ИНОМ ПАМЯТНОМ МЕСТЕ В ГОРОДЕ, КАК РАССКАЗАТЬ, ГДЕ РОДИТЕЛЮ НАЙТИ БОЛЕЕ ПОДРОБНУЮ И ИНТЕРЕСНУЮ ДЛЯ РЕБЕНКА ИНФОРМАЦИЮ                                             О ТОМ ИЛИ ИНОМ МЕСТЕ, ОБЪЕКТЕ</a:t>
              </a:r>
            </a:p>
            <a:p>
              <a:pPr algn="ctr"/>
              <a:endParaRPr lang="ru-RU" sz="5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1400" b="1" i="1" dirty="0" smtClean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НЕКОТОРЫМ РОДИТЕЛЯМ ПОСОВЕТОВАЛИ ПОСЕТИТЬ ВМЕСТЕ С РЕБЕНКОМ ГОРОДСКИЕ БИБЛИОТЕКИ, КРАЕВЕДЧЕСКИЙ МУЗЕЙ ДЛЯ ПОИСКА НУЖНОЙ РЕБЕНКУ ИНФОРМАЦИИ</a:t>
              </a:r>
              <a:endParaRPr lang="ru-RU" sz="1400" b="1" i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03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</TotalTime>
  <Words>667</Words>
  <Application>Microsoft Office PowerPoint</Application>
  <PresentationFormat>Экран (4:3)</PresentationFormat>
  <Paragraphs>120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41</cp:revision>
  <dcterms:created xsi:type="dcterms:W3CDTF">2025-03-24T07:22:19Z</dcterms:created>
  <dcterms:modified xsi:type="dcterms:W3CDTF">2025-10-13T13:09:02Z</dcterms:modified>
</cp:coreProperties>
</file>